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304" r:id="rId5"/>
    <p:sldId id="305" r:id="rId6"/>
    <p:sldId id="306" r:id="rId7"/>
    <p:sldId id="259" r:id="rId8"/>
    <p:sldId id="260" r:id="rId9"/>
    <p:sldId id="261" r:id="rId10"/>
    <p:sldId id="262" r:id="rId11"/>
    <p:sldId id="263" r:id="rId12"/>
    <p:sldId id="266" r:id="rId13"/>
    <p:sldId id="302" r:id="rId14"/>
    <p:sldId id="264" r:id="rId15"/>
    <p:sldId id="265" r:id="rId16"/>
    <p:sldId id="267" r:id="rId17"/>
    <p:sldId id="268" r:id="rId18"/>
    <p:sldId id="269" r:id="rId19"/>
    <p:sldId id="270" r:id="rId20"/>
    <p:sldId id="303" r:id="rId21"/>
    <p:sldId id="271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9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00" r:id="rId48"/>
    <p:sldId id="301" r:id="rId49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howGuides="1">
      <p:cViewPr varScale="1">
        <p:scale>
          <a:sx n="70" d="100"/>
          <a:sy n="70" d="100"/>
        </p:scale>
        <p:origin x="835" y="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Prozessmanagement mit Visio 2010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75E01-C6A9-4185-B344-F4B78CF783B1}" type="datetime1">
              <a:rPr lang="de-DE" smtClean="0"/>
              <a:t>15.10.2020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EEC04-0E85-445E-B4EE-F7965B789B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966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Prozessmanagement mit Visio 2010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15FAF-C159-4906-B5D4-44F74C1A0EBA}" type="datetime1">
              <a:rPr lang="de-DE" smtClean="0"/>
              <a:t>15.10.2020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01E9F-B71F-4D58-90E1-E17EF002E4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822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96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15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0" y="0"/>
            <a:ext cx="9144000" cy="897564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pic>
        <p:nvPicPr>
          <p:cNvPr id="7" name="Bild 6" descr="Header_RGB50s_trans_ppt.eps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53"/>
          <a:stretch/>
        </p:blipFill>
        <p:spPr>
          <a:xfrm>
            <a:off x="236681" y="132483"/>
            <a:ext cx="1268269" cy="584555"/>
          </a:xfrm>
          <a:prstGeom prst="rect">
            <a:avLst/>
          </a:prstGeom>
        </p:spPr>
      </p:pic>
      <p:pic>
        <p:nvPicPr>
          <p:cNvPr id="9" name="Bild 8" descr="Siegel_25s.eps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1480"/>
            <a:ext cx="1184732" cy="1231909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400" dirty="0">
                <a:solidFill>
                  <a:srgbClr val="006C30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575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47664" y="432941"/>
            <a:ext cx="5141143" cy="27003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50825" y="951310"/>
            <a:ext cx="8642350" cy="378068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Titel 6"/>
          <p:cNvSpPr txBox="1">
            <a:spLocks/>
          </p:cNvSpPr>
          <p:nvPr userDrawn="1"/>
        </p:nvSpPr>
        <p:spPr>
          <a:xfrm>
            <a:off x="7067897" y="4731990"/>
            <a:ext cx="1828775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 smtClean="0">
                <a:latin typeface="+mn-lt"/>
                <a:cs typeface="Arial" panose="020B0604020202020204" pitchFamily="34" charset="0"/>
              </a:rPr>
              <a:t>Folie</a:t>
            </a:r>
            <a:r>
              <a:rPr lang="de-DE" kern="0" baseline="0" dirty="0" smtClean="0">
                <a:latin typeface="+mn-lt"/>
                <a:cs typeface="Arial" panose="020B0604020202020204" pitchFamily="34" charset="0"/>
              </a:rPr>
              <a:t> </a:t>
            </a:r>
            <a:fld id="{17A2342A-CA8C-4FED-8F1C-784024EE17E2}" type="slidenum">
              <a:rPr lang="de-DE" smtClean="0">
                <a:latin typeface="+mn-lt"/>
                <a:cs typeface="Arial" panose="020B0604020202020204" pitchFamily="34" charset="0"/>
              </a:rPr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kern="0" baseline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DE" kern="0" baseline="0" smtClean="0">
                <a:latin typeface="+mn-lt"/>
                <a:cs typeface="Arial" panose="020B0604020202020204" pitchFamily="34" charset="0"/>
              </a:rPr>
              <a:t>von 48</a:t>
            </a:r>
            <a:endParaRPr lang="de-DE" kern="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75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432941"/>
            <a:ext cx="5141143" cy="27003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5504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85800" y="3089412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78946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3.png"/><Relationship Id="rId5" Type="http://schemas.openxmlformats.org/officeDocument/2006/relationships/theme" Target="../theme/theme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  <a:alpha val="89000"/>
              </a:schemeClr>
            </a:gs>
          </a:gsLst>
          <a:lin ang="60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12787563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10"/>
          <p:cNvCxnSpPr/>
          <p:nvPr/>
        </p:nvCxnSpPr>
        <p:spPr>
          <a:xfrm>
            <a:off x="0" y="822616"/>
            <a:ext cx="9144000" cy="0"/>
          </a:xfrm>
          <a:prstGeom prst="line">
            <a:avLst/>
          </a:prstGeom>
          <a:ln w="6350">
            <a:gradFill flip="none" rotWithShape="1">
              <a:gsLst>
                <a:gs pos="9000">
                  <a:srgbClr val="445E8C"/>
                </a:gs>
                <a:gs pos="91000">
                  <a:srgbClr val="A2C333"/>
                </a:gs>
                <a:gs pos="41000">
                  <a:srgbClr val="FF971B"/>
                </a:gs>
                <a:gs pos="64000">
                  <a:srgbClr val="D0003A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5" descr="Siegel_25s.eps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1" y="249492"/>
            <a:ext cx="685897" cy="675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6" y="123478"/>
            <a:ext cx="8574041" cy="597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defRPr sz="2400">
          <a:solidFill>
            <a:srgbClr val="006C30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rgbClr val="006600"/>
        </a:buClr>
        <a:buFont typeface="Times" pitchFamily="18" charset="0"/>
        <a:buChar char="•"/>
        <a:defRPr sz="1600">
          <a:solidFill>
            <a:srgbClr val="006C3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LMU CompatilFact" pitchFamily="2" charset="0"/>
        <a:buChar char="–"/>
        <a:defRPr sz="1600">
          <a:solidFill>
            <a:srgbClr val="006C30"/>
          </a:solidFill>
          <a:latin typeface="Arial" pitchFamily="34" charset="0"/>
          <a:ea typeface="Arial" charset="0"/>
          <a:cs typeface="Arial" pitchFamily="34" charset="0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-"/>
        <a:defRPr sz="1600">
          <a:solidFill>
            <a:srgbClr val="006C30"/>
          </a:solidFill>
          <a:latin typeface="Arial" pitchFamily="34" charset="0"/>
          <a:ea typeface="Arial" charset="0"/>
          <a:cs typeface="Arial" pitchFamily="34" charset="0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Arial" pitchFamily="34" charset="0"/>
          <a:ea typeface="Arial" charset="0"/>
          <a:cs typeface="Arial" pitchFamily="34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jpg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0216" y="2067694"/>
            <a:ext cx="8003569" cy="1102519"/>
          </a:xfrm>
        </p:spPr>
        <p:txBody>
          <a:bodyPr/>
          <a:lstStyle/>
          <a:p>
            <a:r>
              <a:rPr lang="de-DE" dirty="0"/>
              <a:t>Messung, Visualisierung und Analyse des Feldes eines Permanentmagneten</a:t>
            </a:r>
            <a:br>
              <a:rPr lang="de-DE" dirty="0"/>
            </a:br>
            <a:r>
              <a:rPr lang="de-DE" dirty="0"/>
              <a:t>im Onlineexperiment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275606"/>
            <a:ext cx="2448272" cy="505222"/>
          </a:xfrm>
        </p:spPr>
        <p:txBody>
          <a:bodyPr/>
          <a:lstStyle/>
          <a:p>
            <a:r>
              <a:rPr lang="de-DE" dirty="0" smtClean="0"/>
              <a:t>Christoph Hoyer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419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35" y="1779662"/>
            <a:ext cx="4023531" cy="19609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17838" y="3867894"/>
            <a:ext cx="510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dirty="0" smtClean="0"/>
              <a:t>Die Feldlinien verlaufen verkehrt herum</a:t>
            </a:r>
          </a:p>
          <a:p>
            <a:pPr marL="342900" indent="-342900">
              <a:buAutoNum type="alphaLcParenR"/>
            </a:pPr>
            <a:r>
              <a:rPr lang="de-DE" dirty="0" smtClean="0"/>
              <a:t>Die Symmetrie des Feldlinienbildes</a:t>
            </a:r>
          </a:p>
          <a:p>
            <a:pPr marL="342900" indent="-342900">
              <a:buAutoNum type="alphaLcParenR"/>
            </a:pPr>
            <a:r>
              <a:rPr lang="de-DE" dirty="0" smtClean="0"/>
              <a:t>Die Austritts-/Eintrittsrichtung der Feldlinien</a:t>
            </a:r>
          </a:p>
          <a:p>
            <a:pPr marL="342900" indent="-342900">
              <a:buAutoNum type="alphaLcParenR"/>
            </a:pPr>
            <a:r>
              <a:rPr lang="de-DE" dirty="0" smtClean="0"/>
              <a:t>nichts</a:t>
            </a:r>
            <a:endParaRPr lang="de-DE" dirty="0"/>
          </a:p>
        </p:txBody>
      </p:sp>
      <p:sp>
        <p:nvSpPr>
          <p:cNvPr id="16" name="Freihandform 15"/>
          <p:cNvSpPr/>
          <p:nvPr/>
        </p:nvSpPr>
        <p:spPr bwMode="auto">
          <a:xfrm>
            <a:off x="3779912" y="2373912"/>
            <a:ext cx="1698172" cy="181524"/>
          </a:xfrm>
          <a:custGeom>
            <a:avLst/>
            <a:gdLst>
              <a:gd name="connsiteX0" fmla="*/ 0 w 1698172"/>
              <a:gd name="connsiteY0" fmla="*/ 377393 h 391907"/>
              <a:gd name="connsiteX1" fmla="*/ 798286 w 1698172"/>
              <a:gd name="connsiteY1" fmla="*/ 22 h 391907"/>
              <a:gd name="connsiteX2" fmla="*/ 1698172 w 1698172"/>
              <a:gd name="connsiteY2" fmla="*/ 391907 h 39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391907">
                <a:moveTo>
                  <a:pt x="0" y="377393"/>
                </a:moveTo>
                <a:cubicBezTo>
                  <a:pt x="257628" y="187498"/>
                  <a:pt x="515257" y="-2397"/>
                  <a:pt x="798286" y="22"/>
                </a:cubicBezTo>
                <a:cubicBezTo>
                  <a:pt x="1081315" y="2441"/>
                  <a:pt x="1389743" y="197174"/>
                  <a:pt x="1698172" y="391907"/>
                </a:cubicBezTo>
              </a:path>
            </a:pathLst>
          </a:custGeom>
          <a:ln w="38100">
            <a:solidFill>
              <a:srgbClr val="FF0000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7" name="Freihandform 16"/>
          <p:cNvSpPr/>
          <p:nvPr/>
        </p:nvSpPr>
        <p:spPr bwMode="auto">
          <a:xfrm flipV="1">
            <a:off x="3779912" y="2967814"/>
            <a:ext cx="1698172" cy="180000"/>
          </a:xfrm>
          <a:custGeom>
            <a:avLst/>
            <a:gdLst>
              <a:gd name="connsiteX0" fmla="*/ 0 w 1698172"/>
              <a:gd name="connsiteY0" fmla="*/ 377393 h 391907"/>
              <a:gd name="connsiteX1" fmla="*/ 798286 w 1698172"/>
              <a:gd name="connsiteY1" fmla="*/ 22 h 391907"/>
              <a:gd name="connsiteX2" fmla="*/ 1698172 w 1698172"/>
              <a:gd name="connsiteY2" fmla="*/ 391907 h 39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391907">
                <a:moveTo>
                  <a:pt x="0" y="377393"/>
                </a:moveTo>
                <a:cubicBezTo>
                  <a:pt x="257628" y="187498"/>
                  <a:pt x="515257" y="-2397"/>
                  <a:pt x="798286" y="22"/>
                </a:cubicBezTo>
                <a:cubicBezTo>
                  <a:pt x="1081315" y="2441"/>
                  <a:pt x="1389743" y="197174"/>
                  <a:pt x="1698172" y="391907"/>
                </a:cubicBezTo>
              </a:path>
            </a:pathLst>
          </a:custGeom>
          <a:ln w="38100">
            <a:solidFill>
              <a:srgbClr val="FF0000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4294967295"/>
          </p:nvPr>
        </p:nvSpPr>
        <p:spPr>
          <a:xfrm>
            <a:off x="3217350" y="1275606"/>
            <a:ext cx="2866818" cy="40243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altLang="de-DE" dirty="0" smtClean="0"/>
              <a:t>Was ist hier falsch?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61600" y="4468058"/>
            <a:ext cx="488816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r>
              <a:rPr lang="de-DE" dirty="0" smtClean="0">
                <a:solidFill>
                  <a:srgbClr val="006C30"/>
                </a:solidFill>
                <a:ea typeface="MS PGothic" pitchFamily="34" charset="-128"/>
                <a:cs typeface="Arial" pitchFamily="34" charset="0"/>
              </a:rPr>
              <a:t>Die Austritts-/Eintrittsrichtung der Feldlinien</a:t>
            </a:r>
            <a:endParaRPr lang="de-DE" dirty="0">
              <a:solidFill>
                <a:srgbClr val="006C3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20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4294967295"/>
          </p:nvPr>
        </p:nvSpPr>
        <p:spPr>
          <a:xfrm>
            <a:off x="1799692" y="2952827"/>
            <a:ext cx="5544616" cy="650020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006600"/>
              </a:buClr>
            </a:pPr>
            <a:r>
              <a:rPr lang="de-DE" altLang="de-DE" dirty="0" smtClean="0"/>
              <a:t>Lösung: Darstellung quantitativer Daten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216937" y="3219822"/>
            <a:ext cx="432048" cy="0"/>
          </a:xfrm>
          <a:prstGeom prst="straightConnector1">
            <a:avLst/>
          </a:prstGeom>
          <a:ln w="38100"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Inhaltsplatzhalter 2"/>
          <p:cNvSpPr>
            <a:spLocks noGrp="1"/>
          </p:cNvSpPr>
          <p:nvPr>
            <p:ph idx="4294967295"/>
          </p:nvPr>
        </p:nvSpPr>
        <p:spPr>
          <a:xfrm>
            <a:off x="1484741" y="1878084"/>
            <a:ext cx="6174519" cy="549650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006600"/>
              </a:buClr>
            </a:pPr>
            <a:r>
              <a:rPr lang="de-DE" altLang="de-DE" dirty="0" smtClean="0">
                <a:solidFill>
                  <a:srgbClr val="006600"/>
                </a:solidFill>
              </a:rPr>
              <a:t>Qualitative Darstellungen sind fehleranfällig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67893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4294967295"/>
          </p:nvPr>
        </p:nvSpPr>
        <p:spPr>
          <a:xfrm>
            <a:off x="2375756" y="1005604"/>
            <a:ext cx="4392488" cy="650020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006600"/>
              </a:buClr>
            </a:pPr>
            <a:r>
              <a:rPr lang="de-DE" altLang="de-DE" dirty="0" smtClean="0">
                <a:solidFill>
                  <a:srgbClr val="006600"/>
                </a:solidFill>
              </a:rPr>
              <a:t>Darstellung quantitativer Daten</a:t>
            </a:r>
            <a:endParaRPr lang="de-DE" altLang="de-DE" dirty="0" smtClean="0"/>
          </a:p>
        </p:txBody>
      </p:sp>
      <p:sp>
        <p:nvSpPr>
          <p:cNvPr id="14" name="Textfeld 15"/>
          <p:cNvSpPr txBox="1">
            <a:spLocks noChangeArrowheads="1"/>
          </p:cNvSpPr>
          <p:nvPr/>
        </p:nvSpPr>
        <p:spPr bwMode="auto">
          <a:xfrm>
            <a:off x="1331640" y="4648535"/>
            <a:ext cx="6048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Im Onlineexperiment können diese Punkte erfüllt werden!</a:t>
            </a:r>
          </a:p>
        </p:txBody>
      </p:sp>
      <p:sp>
        <p:nvSpPr>
          <p:cNvPr id="16" name="Textfeld 9"/>
          <p:cNvSpPr txBox="1">
            <a:spLocks noChangeArrowheads="1"/>
          </p:cNvSpPr>
          <p:nvPr/>
        </p:nvSpPr>
        <p:spPr bwMode="auto">
          <a:xfrm>
            <a:off x="611560" y="1579292"/>
            <a:ext cx="3333854" cy="56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ClrTx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Daten liefern: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07159" y="2189395"/>
            <a:ext cx="26117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Mathematische Modelle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07159" y="2994506"/>
            <a:ext cx="224851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Experimente</a:t>
            </a:r>
          </a:p>
        </p:txBody>
      </p:sp>
      <p:sp>
        <p:nvSpPr>
          <p:cNvPr id="19" name="Textfeld 9"/>
          <p:cNvSpPr txBox="1">
            <a:spLocks noChangeArrowheads="1"/>
          </p:cNvSpPr>
          <p:nvPr/>
        </p:nvSpPr>
        <p:spPr bwMode="auto">
          <a:xfrm>
            <a:off x="3282624" y="2202418"/>
            <a:ext cx="5861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marL="0" indent="0">
              <a:spcBef>
                <a:spcPct val="0"/>
              </a:spcBef>
              <a:buClrTx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Problem: Berechnung von Magnetfelder sehr aufwendig</a:t>
            </a:r>
          </a:p>
        </p:txBody>
      </p:sp>
      <p:sp>
        <p:nvSpPr>
          <p:cNvPr id="20" name="Textfeld 9"/>
          <p:cNvSpPr txBox="1">
            <a:spLocks noChangeArrowheads="1"/>
          </p:cNvSpPr>
          <p:nvPr/>
        </p:nvSpPr>
        <p:spPr bwMode="auto">
          <a:xfrm>
            <a:off x="611560" y="2427734"/>
            <a:ext cx="806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ClrTx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Oder:</a:t>
            </a:r>
          </a:p>
        </p:txBody>
      </p:sp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3282623" y="2697227"/>
            <a:ext cx="583869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ClrTx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de-DE" altLang="de-DE" sz="1800" dirty="0" smtClean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rfordert</a:t>
            </a: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Präzise Messung der magnetischen Flussdichte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Exakte Positionierung des Sensors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Versuchsaufbau sollte das Magnetfeld möglichst nicht verändern</a:t>
            </a:r>
          </a:p>
        </p:txBody>
      </p:sp>
    </p:spTree>
    <p:extLst>
      <p:ext uri="{BB962C8B-B14F-4D97-AF65-F5344CB8AC3E}">
        <p14:creationId xmlns:p14="http://schemas.microsoft.com/office/powerpoint/2010/main" val="862213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995044" y="2427734"/>
            <a:ext cx="5153912" cy="7424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MS PGothic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r>
              <a:rPr lang="de-DE" sz="3600" dirty="0">
                <a:solidFill>
                  <a:srgbClr val="006C30"/>
                </a:solidFill>
              </a:rPr>
              <a:t>Experimenteller Aufbau</a:t>
            </a:r>
          </a:p>
        </p:txBody>
      </p:sp>
    </p:spTree>
    <p:extLst>
      <p:ext uri="{BB962C8B-B14F-4D97-AF65-F5344CB8AC3E}">
        <p14:creationId xmlns:p14="http://schemas.microsoft.com/office/powerpoint/2010/main" val="4039202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U:\Documents\Tagungsbeiträge\MPTL 2017\Powerpoint\cha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16" y="1096006"/>
            <a:ext cx="5039368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94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U:\Documents\Tagungsbeiträge\MPTL 2017\Powerpoint\IMG_0630_zuschni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54381"/>
            <a:ext cx="2160984" cy="384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323528" y="1347614"/>
            <a:ext cx="1286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Und jetzt: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323528" y="2139702"/>
            <a:ext cx="5433455" cy="25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35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4294967295"/>
          </p:nvPr>
        </p:nvSpPr>
        <p:spPr>
          <a:xfrm>
            <a:off x="107504" y="976184"/>
            <a:ext cx="1872208" cy="42505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altLang="de-DE" dirty="0" smtClean="0"/>
              <a:t>Zielsetzung:</a:t>
            </a:r>
          </a:p>
        </p:txBody>
      </p:sp>
      <p:sp>
        <p:nvSpPr>
          <p:cNvPr id="12" name="Textfeld 6"/>
          <p:cNvSpPr txBox="1">
            <a:spLocks noChangeArrowheads="1"/>
          </p:cNvSpPr>
          <p:nvPr/>
        </p:nvSpPr>
        <p:spPr bwMode="auto">
          <a:xfrm>
            <a:off x="1907704" y="997435"/>
            <a:ext cx="705678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800" dirty="0" smtClean="0">
                <a:solidFill>
                  <a:srgbClr val="006600"/>
                </a:solidFill>
                <a:latin typeface="+mn-lt"/>
                <a:ea typeface="MS PGothic" pitchFamily="34" charset="-128"/>
                <a:cs typeface="Arial" pitchFamily="34" charset="0"/>
              </a:rPr>
              <a:t>Messung des Feldes eines Permanentmagneten</a:t>
            </a:r>
            <a:endParaRPr lang="de-DE" altLang="de-DE" sz="1800" dirty="0">
              <a:solidFill>
                <a:srgbClr val="006600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800" dirty="0" smtClean="0">
                <a:solidFill>
                  <a:srgbClr val="006600"/>
                </a:solidFill>
                <a:latin typeface="+mn-lt"/>
                <a:ea typeface="MS PGothic" pitchFamily="34" charset="-128"/>
                <a:cs typeface="Arial" pitchFamily="34" charset="0"/>
              </a:rPr>
              <a:t>Unterschiedliche Visualisierungen der Messwerte</a:t>
            </a:r>
            <a:endParaRPr lang="de-DE" altLang="de-DE" sz="1800" dirty="0">
              <a:solidFill>
                <a:srgbClr val="006600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800" dirty="0" smtClean="0">
                <a:solidFill>
                  <a:srgbClr val="006600"/>
                </a:solidFill>
                <a:latin typeface="+mn-lt"/>
                <a:ea typeface="MS PGothic" pitchFamily="34" charset="-128"/>
                <a:cs typeface="Arial" pitchFamily="34" charset="0"/>
              </a:rPr>
              <a:t>Analysemöglichkeiten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800" dirty="0" smtClean="0">
                <a:solidFill>
                  <a:srgbClr val="006600"/>
                </a:solidFill>
                <a:latin typeface="+mn-lt"/>
                <a:ea typeface="MS PGothic" pitchFamily="34" charset="-128"/>
                <a:cs typeface="Arial" pitchFamily="34" charset="0"/>
              </a:rPr>
              <a:t>Zugang zum Experiment für jeden, von überall und zu jederzeit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800" dirty="0" smtClean="0">
                <a:solidFill>
                  <a:srgbClr val="006600"/>
                </a:solidFill>
                <a:latin typeface="+mn-lt"/>
                <a:ea typeface="MS PGothic" pitchFamily="34" charset="-128"/>
                <a:cs typeface="Arial" pitchFamily="34" charset="0"/>
              </a:rPr>
              <a:t>Ferngesteuertes und Virtuelles Experiment</a:t>
            </a:r>
            <a:endParaRPr lang="de-DE" altLang="de-DE" sz="1800" dirty="0">
              <a:solidFill>
                <a:srgbClr val="006600"/>
              </a:solidFill>
              <a:latin typeface="+mn-lt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2695609" y="3219822"/>
            <a:ext cx="3752782" cy="17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91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1187624" y="1635646"/>
            <a:ext cx="6588398" cy="3098864"/>
          </a:xfrm>
          <a:prstGeom prst="rect">
            <a:avLst/>
          </a:prstGeom>
        </p:spPr>
      </p:pic>
      <p:sp>
        <p:nvSpPr>
          <p:cNvPr id="7" name="Rechteckige Legende 6"/>
          <p:cNvSpPr/>
          <p:nvPr/>
        </p:nvSpPr>
        <p:spPr bwMode="auto">
          <a:xfrm>
            <a:off x="4707743" y="3837228"/>
            <a:ext cx="1981064" cy="318698"/>
          </a:xfrm>
          <a:prstGeom prst="wedgeRectCallout">
            <a:avLst>
              <a:gd name="adj1" fmla="val -38357"/>
              <a:gd name="adj2" fmla="val -10540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500" dirty="0" smtClean="0">
                <a:solidFill>
                  <a:srgbClr val="006600"/>
                </a:solidFill>
                <a:latin typeface="LMU CompatilFact" pitchFamily="2" charset="0"/>
              </a:rPr>
              <a:t>Neodym Stabmagnet</a:t>
            </a:r>
            <a:endParaRPr lang="de-DE" sz="1500" dirty="0">
              <a:solidFill>
                <a:srgbClr val="006600"/>
              </a:solidFill>
              <a:latin typeface="LMU CompatilFact" pitchFamily="2" charset="0"/>
            </a:endParaRPr>
          </a:p>
        </p:txBody>
      </p:sp>
      <p:sp>
        <p:nvSpPr>
          <p:cNvPr id="9" name="Rechteckige Legende 8"/>
          <p:cNvSpPr/>
          <p:nvPr/>
        </p:nvSpPr>
        <p:spPr bwMode="auto">
          <a:xfrm>
            <a:off x="3343324" y="2461943"/>
            <a:ext cx="1512168" cy="324474"/>
          </a:xfrm>
          <a:prstGeom prst="wedgeRectCallout">
            <a:avLst>
              <a:gd name="adj1" fmla="val -37298"/>
              <a:gd name="adj2" fmla="val 112524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500" dirty="0">
                <a:solidFill>
                  <a:srgbClr val="006600"/>
                </a:solidFill>
                <a:latin typeface="LMU CompatilFact" pitchFamily="2" charset="0"/>
              </a:rPr>
              <a:t>2-D Hall Sensor</a:t>
            </a:r>
          </a:p>
        </p:txBody>
      </p:sp>
      <p:sp>
        <p:nvSpPr>
          <p:cNvPr id="10" name="Rechteckige Legende 9"/>
          <p:cNvSpPr/>
          <p:nvPr/>
        </p:nvSpPr>
        <p:spPr bwMode="auto">
          <a:xfrm>
            <a:off x="5996761" y="2326928"/>
            <a:ext cx="1242008" cy="270030"/>
          </a:xfrm>
          <a:prstGeom prst="wedgeRectCallout">
            <a:avLst>
              <a:gd name="adj1" fmla="val 33553"/>
              <a:gd name="adj2" fmla="val 123993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500" dirty="0" smtClean="0">
                <a:solidFill>
                  <a:srgbClr val="006600"/>
                </a:solidFill>
                <a:latin typeface="LMU CompatilFact" pitchFamily="2" charset="0"/>
              </a:rPr>
              <a:t>Zahnriemen</a:t>
            </a:r>
            <a:endParaRPr lang="de-DE" sz="1500" dirty="0">
              <a:solidFill>
                <a:srgbClr val="006600"/>
              </a:solidFill>
              <a:latin typeface="LMU CompatilFact" pitchFamily="2" charset="0"/>
            </a:endParaRPr>
          </a:p>
        </p:txBody>
      </p:sp>
      <p:sp>
        <p:nvSpPr>
          <p:cNvPr id="11" name="Rechteckige Legende 10"/>
          <p:cNvSpPr/>
          <p:nvPr/>
        </p:nvSpPr>
        <p:spPr bwMode="auto">
          <a:xfrm>
            <a:off x="1187624" y="3189156"/>
            <a:ext cx="1800200" cy="324036"/>
          </a:xfrm>
          <a:prstGeom prst="wedgeRectCallout">
            <a:avLst>
              <a:gd name="adj1" fmla="val -24256"/>
              <a:gd name="adj2" fmla="val -169202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500" dirty="0" smtClean="0">
                <a:solidFill>
                  <a:srgbClr val="006600"/>
                </a:solidFill>
                <a:latin typeface="LMU CompatilFact" pitchFamily="2" charset="0"/>
              </a:rPr>
              <a:t>Schneckengetriebe</a:t>
            </a:r>
            <a:endParaRPr lang="de-DE" sz="1500" dirty="0">
              <a:solidFill>
                <a:srgbClr val="006600"/>
              </a:solidFill>
              <a:latin typeface="LMU CompatilFact" pitchFamily="2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5139790" y="892413"/>
            <a:ext cx="3747901" cy="568552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500" dirty="0" smtClean="0">
                <a:solidFill>
                  <a:srgbClr val="006600"/>
                </a:solidFill>
              </a:rPr>
              <a:t>Spezielle Herausforderung:</a:t>
            </a:r>
            <a:endParaRPr lang="de-DE" sz="1500" dirty="0">
              <a:solidFill>
                <a:srgbClr val="006600"/>
              </a:solidFill>
            </a:endParaRPr>
          </a:p>
          <a:p>
            <a:r>
              <a:rPr lang="de-DE" sz="1500" dirty="0" smtClean="0">
                <a:solidFill>
                  <a:srgbClr val="006600"/>
                </a:solidFill>
              </a:rPr>
              <a:t>Aufbau sollte Magnetfeld nicht verändern</a:t>
            </a:r>
            <a:endParaRPr lang="de-DE" sz="1500" dirty="0">
              <a:solidFill>
                <a:srgbClr val="006600"/>
              </a:solidFill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4294967295"/>
          </p:nvPr>
        </p:nvSpPr>
        <p:spPr>
          <a:xfrm>
            <a:off x="60617" y="997435"/>
            <a:ext cx="1343031" cy="42505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altLang="de-DE" dirty="0" smtClean="0"/>
              <a:t>Aufbau:</a:t>
            </a:r>
          </a:p>
        </p:txBody>
      </p:sp>
    </p:spTree>
    <p:extLst>
      <p:ext uri="{BB962C8B-B14F-4D97-AF65-F5344CB8AC3E}">
        <p14:creationId xmlns:p14="http://schemas.microsoft.com/office/powerpoint/2010/main" val="3917207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Inhaltsplatzhalter 2"/>
          <p:cNvSpPr>
            <a:spLocks noGrp="1"/>
          </p:cNvSpPr>
          <p:nvPr>
            <p:ph idx="4294967295"/>
          </p:nvPr>
        </p:nvSpPr>
        <p:spPr>
          <a:xfrm>
            <a:off x="60617" y="997435"/>
            <a:ext cx="2351143" cy="42505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altLang="de-DE" dirty="0" smtClean="0"/>
              <a:t>2D Hall Sensor: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41141"/>
              </p:ext>
            </p:extLst>
          </p:nvPr>
        </p:nvGraphicFramePr>
        <p:xfrm>
          <a:off x="4104701" y="3268334"/>
          <a:ext cx="1259387" cy="149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rtwork" r:id="rId3" imgW="2386440" imgH="2838600" progId="Adobe.Illustrator.15">
                  <p:embed/>
                </p:oleObj>
              </mc:Choice>
              <mc:Fallback>
                <p:oleObj name="Artwork" r:id="rId3" imgW="2386440" imgH="2838600" progId="Adobe.Illustrator.15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4701" y="3268334"/>
                        <a:ext cx="1259387" cy="149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6"/>
          <p:cNvSpPr txBox="1">
            <a:spLocks noChangeArrowheads="1"/>
          </p:cNvSpPr>
          <p:nvPr/>
        </p:nvSpPr>
        <p:spPr bwMode="auto">
          <a:xfrm>
            <a:off x="467544" y="1671523"/>
            <a:ext cx="41764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 x </a:t>
            </a:r>
            <a:r>
              <a:rPr lang="de-DE" altLang="de-DE" sz="1800" dirty="0" smtClean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Analoger </a:t>
            </a: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Hall Sensors KSY44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800" dirty="0" smtClean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Großer Messbereich </a:t>
            </a: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lang="de-DE" altLang="de-DE" sz="1800" dirty="0" err="1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mT</a:t>
            </a: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- 10T)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800" dirty="0" smtClean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Positionierung in T-Form</a:t>
            </a:r>
            <a:endParaRPr lang="de-DE" altLang="de-DE" sz="1800" dirty="0">
              <a:solidFill>
                <a:srgbClr val="0066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Arial" charset="0"/>
              <a:buChar char="•"/>
            </a:pPr>
            <a:r>
              <a:rPr lang="de-DE" altLang="de-DE" sz="1800" dirty="0" smtClean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Kalibrierung notwendig!</a:t>
            </a:r>
            <a:endParaRPr lang="de-DE" altLang="de-DE" sz="1800" dirty="0">
              <a:solidFill>
                <a:srgbClr val="0066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r="10720"/>
          <a:stretch/>
        </p:blipFill>
        <p:spPr>
          <a:xfrm>
            <a:off x="5364088" y="915566"/>
            <a:ext cx="2951992" cy="38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47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107504" y="2182091"/>
            <a:ext cx="8878332" cy="2555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Inhaltsplatzhalter 2"/>
          <p:cNvSpPr>
            <a:spLocks noGrp="1"/>
          </p:cNvSpPr>
          <p:nvPr>
            <p:ph idx="4294967295"/>
          </p:nvPr>
        </p:nvSpPr>
        <p:spPr>
          <a:xfrm>
            <a:off x="60617" y="997435"/>
            <a:ext cx="2351143" cy="42505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altLang="de-DE" dirty="0" smtClean="0"/>
              <a:t>2D Hall Sensor: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r="10720"/>
          <a:stretch/>
        </p:blipFill>
        <p:spPr>
          <a:xfrm>
            <a:off x="7518470" y="915566"/>
            <a:ext cx="910774" cy="11881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" b="-576"/>
          <a:stretch/>
        </p:blipFill>
        <p:spPr>
          <a:xfrm>
            <a:off x="107503" y="2185566"/>
            <a:ext cx="8878333" cy="2551647"/>
          </a:xfrm>
          <a:prstGeom prst="rect">
            <a:avLst/>
          </a:prstGeom>
        </p:spPr>
      </p:pic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729716" y="1273779"/>
            <a:ext cx="67770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marL="257175" indent="-257175">
              <a:lnSpc>
                <a:spcPct val="2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Prüfstand kalibriert durch NMR </a:t>
            </a:r>
            <a:r>
              <a:rPr lang="de-DE" altLang="de-DE" sz="1800" dirty="0" smtClean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Magnetometer</a:t>
            </a:r>
            <a:endParaRPr lang="de-DE" altLang="de-DE" sz="1800" dirty="0">
              <a:solidFill>
                <a:srgbClr val="0066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3246511" y="4607859"/>
            <a:ext cx="2600316" cy="41549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>
            <a:lvl1pPr marL="285750" indent="-28575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ClrTx/>
            </a:pPr>
            <a:r>
              <a:rPr lang="de-DE" altLang="de-DE" sz="1800" dirty="0" smtClean="0">
                <a:solidFill>
                  <a:srgbClr val="0066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Fehler kleiner als 0,1 %</a:t>
            </a:r>
            <a:endParaRPr lang="de-DE" altLang="de-DE" sz="1800" dirty="0">
              <a:solidFill>
                <a:srgbClr val="0066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67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447764" y="2571024"/>
            <a:ext cx="4248472" cy="43277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Times" pitchFamily="18" charset="0"/>
              <a:buChar char="•"/>
              <a:defRPr sz="1600">
                <a:solidFill>
                  <a:srgbClr val="006C30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9pPr>
          </a:lstStyle>
          <a:p>
            <a:pPr marL="0"/>
            <a:r>
              <a:rPr lang="de-DE" altLang="de-DE" kern="0" dirty="0" smtClean="0"/>
              <a:t>Magnetische Felder im Alltag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8245475" y="6477002"/>
            <a:ext cx="790575" cy="314325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18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Char char="-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spcBef>
                <a:spcPct val="20000"/>
              </a:spcBef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smtClean="0">
                <a:solidFill>
                  <a:srgbClr val="777777"/>
                </a:solidFill>
              </a:rPr>
              <a:t># </a:t>
            </a:r>
            <a:fld id="{6ADB8248-08C2-44F5-84E7-BE42FE3823B1}" type="slidenum">
              <a:rPr lang="de-DE" altLang="de-DE" sz="1050" smtClean="0">
                <a:solidFill>
                  <a:srgbClr val="777777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z="1050">
              <a:solidFill>
                <a:srgbClr val="777777"/>
              </a:solidFill>
            </a:endParaRPr>
          </a:p>
        </p:txBody>
      </p:sp>
      <p:sp>
        <p:nvSpPr>
          <p:cNvPr id="9" name="Datumsplatzhalter 4"/>
          <p:cNvSpPr txBox="1">
            <a:spLocks/>
          </p:cNvSpPr>
          <p:nvPr/>
        </p:nvSpPr>
        <p:spPr>
          <a:xfrm>
            <a:off x="5508104" y="6477000"/>
            <a:ext cx="2556396" cy="30480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18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Char char="-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spcBef>
                <a:spcPct val="20000"/>
              </a:spcBef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smtClean="0">
                <a:solidFill>
                  <a:srgbClr val="777777"/>
                </a:solidFill>
              </a:rPr>
              <a:t>2018</a:t>
            </a:r>
            <a:endParaRPr lang="de-DE" altLang="de-DE" sz="1050">
              <a:solidFill>
                <a:srgbClr val="777777"/>
              </a:solidFill>
            </a:endParaRPr>
          </a:p>
        </p:txBody>
      </p:sp>
      <p:sp>
        <p:nvSpPr>
          <p:cNvPr id="10" name="Fußzeilenplatzhalter 5"/>
          <p:cNvSpPr txBox="1">
            <a:spLocks/>
          </p:cNvSpPr>
          <p:nvPr/>
        </p:nvSpPr>
        <p:spPr>
          <a:xfrm>
            <a:off x="381001" y="6491288"/>
            <a:ext cx="5414963" cy="366712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18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Char char="-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spcBef>
                <a:spcPct val="20000"/>
              </a:spcBef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smtClean="0">
                <a:solidFill>
                  <a:srgbClr val="777777"/>
                </a:solidFill>
              </a:rPr>
              <a:t>Christoph Hoyer</a:t>
            </a:r>
            <a:endParaRPr lang="de-DE" altLang="de-DE" sz="1050" dirty="0">
              <a:solidFill>
                <a:srgbClr val="777777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2" y="915566"/>
            <a:ext cx="2415124" cy="160945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27" y="3075806"/>
            <a:ext cx="1328018" cy="160945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37277"/>
            <a:ext cx="2430270" cy="162018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41182"/>
            <a:ext cx="1310699" cy="180786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47371"/>
            <a:ext cx="1840299" cy="13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1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383422" y="2427734"/>
            <a:ext cx="4377156" cy="7424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MS PGothic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r>
              <a:rPr lang="de-DE" sz="3600" dirty="0" smtClean="0">
                <a:solidFill>
                  <a:srgbClr val="006C30"/>
                </a:solidFill>
              </a:rPr>
              <a:t>Benutzeroberfläche</a:t>
            </a:r>
            <a:endParaRPr lang="de-DE" sz="3600" dirty="0">
              <a:solidFill>
                <a:srgbClr val="006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096" y="843558"/>
            <a:ext cx="5957208" cy="417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s Rechteck 4"/>
          <p:cNvSpPr/>
          <p:nvPr/>
        </p:nvSpPr>
        <p:spPr bwMode="auto">
          <a:xfrm>
            <a:off x="4841371" y="1704101"/>
            <a:ext cx="2034885" cy="303810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500" dirty="0">
                <a:solidFill>
                  <a:srgbClr val="006600"/>
                </a:solidFill>
                <a:latin typeface="LMU CompatilFact" pitchFamily="2" charset="0"/>
              </a:rPr>
              <a:t>Messwertdarstellung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351752" y="2787774"/>
            <a:ext cx="1564064" cy="283220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720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500" dirty="0">
                <a:solidFill>
                  <a:srgbClr val="006600"/>
                </a:solidFill>
                <a:latin typeface="LMU CompatilFact" pitchFamily="2" charset="0"/>
              </a:rPr>
              <a:t>Bedienelemente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1980000" y="3492000"/>
            <a:ext cx="395752" cy="26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DE" sz="1050">
              <a:solidFill>
                <a:schemeClr val="tx1"/>
              </a:solidFill>
              <a:latin typeface="LMU CompatilFact" pitchFamily="2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340000" y="3474000"/>
            <a:ext cx="664656" cy="2824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DE" sz="1050">
              <a:solidFill>
                <a:schemeClr val="tx1"/>
              </a:solidFill>
              <a:latin typeface="LMU CompatilFact" pitchFamily="2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2483768" y="4443958"/>
            <a:ext cx="72008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DE" sz="1050">
              <a:solidFill>
                <a:schemeClr val="tx1"/>
              </a:solidFill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84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1512066" y="1607835"/>
            <a:ext cx="6119868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Lernen mit Multiple </a:t>
            </a:r>
            <a:r>
              <a:rPr lang="de-DE" dirty="0" err="1" smtClean="0"/>
              <a:t>Representationen</a:t>
            </a:r>
            <a:r>
              <a:rPr lang="de-DE" dirty="0" smtClean="0"/>
              <a:t> </a:t>
            </a:r>
            <a:r>
              <a:rPr lang="de-DE" sz="1500" dirty="0"/>
              <a:t>(</a:t>
            </a:r>
            <a:r>
              <a:rPr lang="de-DE" sz="1500" dirty="0" err="1"/>
              <a:t>Ainsworth</a:t>
            </a:r>
            <a:r>
              <a:rPr lang="de-DE" sz="1500" dirty="0"/>
              <a:t>, 1999)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511660" y="2915335"/>
            <a:ext cx="612068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Verwendung Multiple Darstellungen kann hilfreich sein für: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Betonung verschiedener Facetten eines Sachverhaltes</a:t>
            </a:r>
            <a:endParaRPr lang="de-DE" dirty="0">
              <a:solidFill>
                <a:srgbClr val="006C3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Interpretation fremder Darstellungen</a:t>
            </a:r>
            <a:endParaRPr lang="de-DE" dirty="0">
              <a:solidFill>
                <a:srgbClr val="006C3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Förderung eines tieferen Verständnisses</a:t>
            </a:r>
            <a:endParaRPr lang="de-DE" dirty="0">
              <a:solidFill>
                <a:srgbClr val="006C3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47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096" y="843558"/>
            <a:ext cx="5957208" cy="417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/>
        </p:nvSpPr>
        <p:spPr bwMode="auto">
          <a:xfrm>
            <a:off x="4841371" y="1704101"/>
            <a:ext cx="2034885" cy="303810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350" dirty="0" smtClean="0">
                <a:solidFill>
                  <a:schemeClr val="tx1"/>
                </a:solidFill>
                <a:latin typeface="LMU CompatilFact" pitchFamily="2" charset="0"/>
              </a:rPr>
              <a:t>Darstellung 1</a:t>
            </a:r>
            <a:endParaRPr lang="de-DE" sz="1350" dirty="0">
              <a:solidFill>
                <a:schemeClr val="tx1"/>
              </a:solidFill>
              <a:latin typeface="LMU CompatilFact" pitchFamily="2" charset="0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4841371" y="3939902"/>
            <a:ext cx="2034885" cy="303810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350" dirty="0" smtClean="0">
                <a:solidFill>
                  <a:schemeClr val="tx1"/>
                </a:solidFill>
                <a:latin typeface="LMU CompatilFact" pitchFamily="2" charset="0"/>
              </a:rPr>
              <a:t>Darstellung 2</a:t>
            </a:r>
            <a:endParaRPr lang="de-DE" sz="1350" dirty="0">
              <a:solidFill>
                <a:schemeClr val="tx1"/>
              </a:solidFill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54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758"/>
            <a:ext cx="6858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6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25" y="1598726"/>
            <a:ext cx="4816751" cy="32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5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25" y="1627060"/>
            <a:ext cx="4816751" cy="32206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24" y="2139702"/>
            <a:ext cx="1835177" cy="288032"/>
          </a:xfrm>
          <a:prstGeom prst="rect">
            <a:avLst/>
          </a:prstGeom>
        </p:spPr>
      </p:pic>
      <p:sp>
        <p:nvSpPr>
          <p:cNvPr id="6" name="Rechteckige Legende 5"/>
          <p:cNvSpPr/>
          <p:nvPr/>
        </p:nvSpPr>
        <p:spPr bwMode="auto">
          <a:xfrm>
            <a:off x="5292080" y="1203598"/>
            <a:ext cx="2088232" cy="423462"/>
          </a:xfrm>
          <a:prstGeom prst="wedgeRectCallout">
            <a:avLst>
              <a:gd name="adj1" fmla="val -48177"/>
              <a:gd name="adj2" fmla="val 171515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Download möglich</a:t>
            </a:r>
          </a:p>
        </p:txBody>
      </p:sp>
    </p:spTree>
    <p:extLst>
      <p:ext uri="{BB962C8B-B14F-4D97-AF65-F5344CB8AC3E}">
        <p14:creationId xmlns:p14="http://schemas.microsoft.com/office/powerpoint/2010/main" val="1349776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16" y="1598726"/>
            <a:ext cx="4764369" cy="32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08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45" y="1598726"/>
            <a:ext cx="4810510" cy="32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34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23" y="1598726"/>
            <a:ext cx="4735953" cy="32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28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8245475" y="6477002"/>
            <a:ext cx="790575" cy="314325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18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Char char="-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spcBef>
                <a:spcPct val="20000"/>
              </a:spcBef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smtClean="0">
                <a:solidFill>
                  <a:srgbClr val="777777"/>
                </a:solidFill>
              </a:rPr>
              <a:t># </a:t>
            </a:r>
            <a:fld id="{6ADB8248-08C2-44F5-84E7-BE42FE3823B1}" type="slidenum">
              <a:rPr lang="de-DE" altLang="de-DE" sz="1050" smtClean="0">
                <a:solidFill>
                  <a:srgbClr val="777777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050">
              <a:solidFill>
                <a:srgbClr val="777777"/>
              </a:solidFill>
            </a:endParaRPr>
          </a:p>
        </p:txBody>
      </p:sp>
      <p:sp>
        <p:nvSpPr>
          <p:cNvPr id="9" name="Datumsplatzhalter 4"/>
          <p:cNvSpPr txBox="1">
            <a:spLocks/>
          </p:cNvSpPr>
          <p:nvPr/>
        </p:nvSpPr>
        <p:spPr>
          <a:xfrm>
            <a:off x="5508104" y="6477000"/>
            <a:ext cx="2556396" cy="30480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18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Char char="-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spcBef>
                <a:spcPct val="20000"/>
              </a:spcBef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smtClean="0">
                <a:solidFill>
                  <a:srgbClr val="777777"/>
                </a:solidFill>
              </a:rPr>
              <a:t>2018</a:t>
            </a:r>
            <a:endParaRPr lang="de-DE" altLang="de-DE" sz="1050">
              <a:solidFill>
                <a:srgbClr val="777777"/>
              </a:solidFill>
            </a:endParaRPr>
          </a:p>
        </p:txBody>
      </p:sp>
      <p:sp>
        <p:nvSpPr>
          <p:cNvPr id="10" name="Fußzeilenplatzhalter 5"/>
          <p:cNvSpPr txBox="1">
            <a:spLocks/>
          </p:cNvSpPr>
          <p:nvPr/>
        </p:nvSpPr>
        <p:spPr>
          <a:xfrm>
            <a:off x="381001" y="6491288"/>
            <a:ext cx="5414963" cy="366712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18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Char char="-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spcBef>
                <a:spcPct val="20000"/>
              </a:spcBef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smtClean="0">
                <a:solidFill>
                  <a:srgbClr val="777777"/>
                </a:solidFill>
              </a:rPr>
              <a:t>Christoph Hoyer</a:t>
            </a:r>
            <a:endParaRPr lang="de-DE" altLang="de-DE" sz="1050" dirty="0">
              <a:solidFill>
                <a:srgbClr val="777777"/>
              </a:solidFill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4294967295"/>
          </p:nvPr>
        </p:nvSpPr>
        <p:spPr>
          <a:xfrm>
            <a:off x="3160112" y="2172435"/>
            <a:ext cx="2952328" cy="1687349"/>
          </a:xfrm>
          <a:prstGeom prst="rect">
            <a:avLst/>
          </a:prstGeom>
        </p:spPr>
        <p:txBody>
          <a:bodyPr/>
          <a:lstStyle/>
          <a:p>
            <a:pPr marL="0" eaLnBrk="1" hangingPunct="1"/>
            <a:r>
              <a:rPr lang="de-DE" altLang="de-DE" dirty="0" smtClean="0"/>
              <a:t>Magnetische Felder in der Schule</a:t>
            </a:r>
          </a:p>
        </p:txBody>
      </p:sp>
      <p:sp>
        <p:nvSpPr>
          <p:cNvPr id="18" name="Foliennummernplatzhalter 3"/>
          <p:cNvSpPr txBox="1">
            <a:spLocks/>
          </p:cNvSpPr>
          <p:nvPr/>
        </p:nvSpPr>
        <p:spPr>
          <a:xfrm>
            <a:off x="8245475" y="6477002"/>
            <a:ext cx="790575" cy="314325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18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Char char="-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spcBef>
                <a:spcPct val="20000"/>
              </a:spcBef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smtClean="0">
                <a:solidFill>
                  <a:srgbClr val="777777"/>
                </a:solidFill>
              </a:rPr>
              <a:t># </a:t>
            </a:r>
            <a:fld id="{6ADB8248-08C2-44F5-84E7-BE42FE3823B1}" type="slidenum">
              <a:rPr lang="de-DE" altLang="de-DE" sz="1050" smtClean="0">
                <a:solidFill>
                  <a:srgbClr val="777777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050">
              <a:solidFill>
                <a:srgbClr val="777777"/>
              </a:solidFill>
            </a:endParaRPr>
          </a:p>
        </p:txBody>
      </p:sp>
      <p:sp>
        <p:nvSpPr>
          <p:cNvPr id="19" name="Datumsplatzhalter 4"/>
          <p:cNvSpPr txBox="1">
            <a:spLocks/>
          </p:cNvSpPr>
          <p:nvPr/>
        </p:nvSpPr>
        <p:spPr>
          <a:xfrm>
            <a:off x="5508104" y="6477000"/>
            <a:ext cx="2556396" cy="30480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18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Char char="-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spcBef>
                <a:spcPct val="20000"/>
              </a:spcBef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smtClean="0">
                <a:solidFill>
                  <a:srgbClr val="777777"/>
                </a:solidFill>
              </a:rPr>
              <a:t>2018</a:t>
            </a:r>
            <a:endParaRPr lang="de-DE" altLang="de-DE" sz="1050">
              <a:solidFill>
                <a:srgbClr val="777777"/>
              </a:solidFill>
            </a:endParaRPr>
          </a:p>
        </p:txBody>
      </p:sp>
      <p:sp>
        <p:nvSpPr>
          <p:cNvPr id="20" name="Fußzeilenplatzhalter 5"/>
          <p:cNvSpPr txBox="1">
            <a:spLocks/>
          </p:cNvSpPr>
          <p:nvPr/>
        </p:nvSpPr>
        <p:spPr>
          <a:xfrm>
            <a:off x="381001" y="6491288"/>
            <a:ext cx="5414963" cy="366712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18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Char char="-"/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spcBef>
                <a:spcPct val="20000"/>
              </a:spcBef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5pPr>
            <a:lvl6pPr marL="18859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6pPr>
            <a:lvl7pPr marL="22288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7pPr>
            <a:lvl8pPr marL="25717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8pPr>
            <a:lvl9pPr marL="29146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rgbClr val="006C30"/>
                </a:solidFill>
                <a:latin typeface="LMU CompatilFact" pitchFamily="2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smtClean="0">
                <a:solidFill>
                  <a:srgbClr val="777777"/>
                </a:solidFill>
              </a:rPr>
              <a:t>Christoph Hoyer</a:t>
            </a:r>
            <a:endParaRPr lang="de-DE" altLang="de-DE" sz="1050" dirty="0">
              <a:solidFill>
                <a:srgbClr val="777777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4" y="2172435"/>
            <a:ext cx="2190114" cy="165143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84" y="3103179"/>
            <a:ext cx="1811584" cy="18572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32295"/>
            <a:ext cx="2268562" cy="24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60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36" y="1598726"/>
            <a:ext cx="4800927" cy="32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63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70" y="1598726"/>
            <a:ext cx="4712860" cy="32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55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68" y="1598726"/>
            <a:ext cx="4672464" cy="32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05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70" y="1641227"/>
            <a:ext cx="4712860" cy="31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93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42" y="1598726"/>
            <a:ext cx="4645916" cy="32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40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467544" y="1076002"/>
            <a:ext cx="4086454" cy="40263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Verschiedene Darstellungen</a:t>
            </a:r>
            <a:endParaRPr lang="de-DE" sz="15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42" y="1679398"/>
            <a:ext cx="4645916" cy="31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61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7614"/>
            <a:ext cx="6624736" cy="34124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23728" y="97828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https://www.didaktik.physik.uni-muenchen.de/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2339752" y="2859782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92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6"/>
            <a:ext cx="9144000" cy="470058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2195736" y="3795886"/>
            <a:ext cx="43204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70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8167"/>
            <a:ext cx="6398544" cy="327925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7524" y="1009060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Direkter Link: https://www.didaktik.physik.uni-muenchen.de/sims/magneticfield/index_de.html</a:t>
            </a:r>
          </a:p>
        </p:txBody>
      </p:sp>
    </p:spTree>
    <p:extLst>
      <p:ext uri="{BB962C8B-B14F-4D97-AF65-F5344CB8AC3E}">
        <p14:creationId xmlns:p14="http://schemas.microsoft.com/office/powerpoint/2010/main" val="1884629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496" y="843558"/>
            <a:ext cx="932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Direkter </a:t>
            </a:r>
            <a:r>
              <a:rPr lang="de-DE" sz="1200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Link:</a:t>
            </a:r>
          </a:p>
          <a:p>
            <a:r>
              <a:rPr lang="de-DE" sz="1200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https</a:t>
            </a:r>
            <a:r>
              <a:rPr lang="de-DE" sz="1200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://</a:t>
            </a:r>
            <a:r>
              <a:rPr lang="de-DE" sz="1200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www.didaktik.physik.uni-muenchen.de/sims/magneticfield/magneticfield_virtual/magnetfeldmessung/magnetfeldmessung.html</a:t>
            </a:r>
            <a:endParaRPr lang="de-DE" sz="1200" dirty="0">
              <a:solidFill>
                <a:srgbClr val="006C3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4283968" y="3723878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73878" y="1706280"/>
            <a:ext cx="2556284" cy="646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44000" tIns="180000" bIns="216000" rtlCol="0">
            <a:spAutoFit/>
          </a:bodyPr>
          <a:lstStyle/>
          <a:p>
            <a:r>
              <a:rPr lang="de-DE" sz="1600" b="1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Freie Experimentierzeit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31640" y="2499742"/>
            <a:ext cx="6840760" cy="19697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de-DE" sz="1600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Leitfragen: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Bei </a:t>
            </a:r>
            <a:r>
              <a:rPr lang="de-DE" sz="1600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welchen Darstellungen kann man die Richtung des Magnetfeldes besonders gut erkennen?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Wo sind Nord- und Südpol des Magneten? Welche Darstellung hilft bei der Entscheidung?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Wo ist das Magnetfeld am </a:t>
            </a:r>
            <a:r>
              <a:rPr lang="de-DE" sz="1600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stärksten/schwächsten</a:t>
            </a:r>
            <a:r>
              <a:rPr lang="de-DE" sz="1600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? Aus welcher Darstellung ist die Information ersichtlich</a:t>
            </a:r>
            <a:r>
              <a:rPr lang="de-DE" sz="1600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?</a:t>
            </a:r>
            <a:endParaRPr lang="de-DE" sz="1600" dirty="0">
              <a:solidFill>
                <a:srgbClr val="006C3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53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1259632" y="1275606"/>
            <a:ext cx="6696744" cy="45664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Probleme beim Umgang mit Magnetfeldern</a:t>
            </a:r>
            <a:endParaRPr lang="de-DE" dirty="0"/>
          </a:p>
        </p:txBody>
      </p:sp>
      <p:pic>
        <p:nvPicPr>
          <p:cNvPr id="5" name="Picture 2" descr="U:\Documents\Tagungsbeiträge\MPTL 2017\Powerpoint\elektrische_feldlini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87" y="2644826"/>
            <a:ext cx="1571625" cy="20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:\Documents\Tagungsbeiträge\MPTL 2017\Powerpoint\magnetische_feldlini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03" y="2648398"/>
            <a:ext cx="1565672" cy="20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U:\Documents\Tagungsbeiträge\MPTL 2017\Powerpoint\frog-48234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69" y="3569941"/>
            <a:ext cx="1048941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lkenförmige Legende 15"/>
          <p:cNvSpPr>
            <a:spLocks noChangeArrowheads="1"/>
          </p:cNvSpPr>
          <p:nvPr/>
        </p:nvSpPr>
        <p:spPr bwMode="auto">
          <a:xfrm>
            <a:off x="5779245" y="2757936"/>
            <a:ext cx="1403747" cy="626269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dirty="0" smtClean="0">
                <a:solidFill>
                  <a:schemeClr val="tx1"/>
                </a:solidFill>
              </a:rPr>
              <a:t>Nord Süd</a:t>
            </a:r>
            <a:endParaRPr lang="de-DE" altLang="de-DE" sz="105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50" dirty="0">
                <a:solidFill>
                  <a:schemeClr val="tx1"/>
                </a:solidFill>
              </a:rPr>
              <a:t>Plus </a:t>
            </a:r>
            <a:r>
              <a:rPr lang="de-DE" altLang="de-DE" sz="1050" dirty="0" smtClean="0">
                <a:solidFill>
                  <a:schemeClr val="tx1"/>
                </a:solidFill>
              </a:rPr>
              <a:t>Minus</a:t>
            </a:r>
            <a:endParaRPr lang="de-DE" altLang="de-DE" sz="105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34224" y="1843252"/>
            <a:ext cx="631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Verwirrung über den Unterschied zwischen magnetischem und elektrischem Feld</a:t>
            </a:r>
            <a:endParaRPr lang="de-DE" dirty="0">
              <a:solidFill>
                <a:srgbClr val="006C3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8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2169022" y="1275606"/>
            <a:ext cx="4805956" cy="54690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altLang="de-DE" dirty="0"/>
              <a:t>Vergleich Theorie und Experiment</a:t>
            </a: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1259632" y="2996952"/>
            <a:ext cx="2826314" cy="486054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100" dirty="0" smtClean="0">
                <a:solidFill>
                  <a:schemeClr val="tx1"/>
                </a:solidFill>
                <a:latin typeface="LMU CompatilFact" pitchFamily="2" charset="0"/>
              </a:rPr>
              <a:t>Theoretisches Modell</a:t>
            </a:r>
            <a:endParaRPr lang="de-DE" sz="2100" dirty="0">
              <a:solidFill>
                <a:schemeClr val="tx1"/>
              </a:solidFill>
              <a:latin typeface="LMU CompatilFact" pitchFamily="2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4572001" y="2996952"/>
            <a:ext cx="3240360" cy="486054"/>
          </a:xfrm>
          <a:prstGeom prst="round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100" smtClean="0">
                <a:solidFill>
                  <a:schemeClr val="tx1"/>
                </a:solidFill>
                <a:latin typeface="LMU CompatilFact" pitchFamily="2" charset="0"/>
              </a:rPr>
              <a:t>Experimentelle </a:t>
            </a:r>
            <a:r>
              <a:rPr lang="de-DE" sz="2100" dirty="0" smtClean="0">
                <a:solidFill>
                  <a:schemeClr val="tx1"/>
                </a:solidFill>
                <a:latin typeface="LMU CompatilFact" pitchFamily="2" charset="0"/>
              </a:rPr>
              <a:t>Resultate</a:t>
            </a:r>
            <a:endParaRPr lang="de-DE" sz="2100" dirty="0">
              <a:solidFill>
                <a:schemeClr val="tx1"/>
              </a:solidFill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76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3717986" y="2055236"/>
                <a:ext cx="1470403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de-DE" sz="1500" dirty="0">
                  <a:solidFill>
                    <a:srgbClr val="006600"/>
                  </a:solidFill>
                  <a:latin typeface="Times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𝛷</m:t>
                      </m:r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en-GB" sz="1500" dirty="0">
                  <a:solidFill>
                    <a:srgbClr val="006600"/>
                  </a:solidFill>
                </a:endParaRPr>
              </a:p>
              <a:p>
                <a:pPr>
                  <a:spcAft>
                    <a:spcPts val="0"/>
                  </a:spcAft>
                </a:pPr>
                <a:endParaRPr lang="de-DE" sz="1500" dirty="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986" y="2055236"/>
                <a:ext cx="1470403" cy="1363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5601004" y="2535813"/>
                <a:ext cx="1177245" cy="3525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𝛷</m:t>
                      </m:r>
                    </m:oMath>
                  </m:oMathPara>
                </a14:m>
                <a:endParaRPr lang="de-DE" sz="1500" dirty="0">
                  <a:solidFill>
                    <a:srgbClr val="006600"/>
                  </a:solidFill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004" y="2535813"/>
                <a:ext cx="1177245" cy="352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/>
          <p:cNvSpPr/>
          <p:nvPr/>
        </p:nvSpPr>
        <p:spPr bwMode="auto">
          <a:xfrm>
            <a:off x="3371758" y="1912359"/>
            <a:ext cx="280112" cy="140415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DE" sz="1050">
              <a:solidFill>
                <a:srgbClr val="006600"/>
              </a:solidFill>
            </a:endParaRPr>
          </a:p>
        </p:txBody>
      </p:sp>
      <p:sp>
        <p:nvSpPr>
          <p:cNvPr id="14" name="Geschweifte Klammer rechts 13"/>
          <p:cNvSpPr/>
          <p:nvPr/>
        </p:nvSpPr>
        <p:spPr bwMode="auto">
          <a:xfrm>
            <a:off x="5188389" y="2325266"/>
            <a:ext cx="160071" cy="72419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de-DE" sz="105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827584" y="3689229"/>
                <a:ext cx="6686550" cy="682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>
                          <a:solidFill>
                            <a:srgbClr val="006600"/>
                          </a:solidFill>
                          <a:latin typeface="Cambria Math"/>
                        </a:rPr>
                        <m:t>𝐺𝑒𝑛𝑒𝑟𝑎𝑙</m:t>
                      </m:r>
                      <m:r>
                        <a:rPr lang="de-DE" sz="1500" i="1">
                          <a:solidFill>
                            <a:srgbClr val="006600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500" i="1">
                          <a:solidFill>
                            <a:srgbClr val="006600"/>
                          </a:solidFill>
                          <a:latin typeface="Cambria Math"/>
                        </a:rPr>
                        <m:t>𝑆𝑜𝑙𝑢𝑡𝑖𝑜𝑛</m:t>
                      </m:r>
                      <m:r>
                        <a:rPr lang="de-DE" sz="1500" i="1">
                          <a:solidFill>
                            <a:srgbClr val="006600"/>
                          </a:solidFill>
                          <a:latin typeface="Cambria Math"/>
                        </a:rPr>
                        <m:t> →</m:t>
                      </m:r>
                      <m:r>
                        <a:rPr lang="en-GB" sz="15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𝛷</m:t>
                      </m:r>
                      <m:d>
                        <m:d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GB" sz="15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num>
                        <m:den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GB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sz="15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5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689229"/>
                <a:ext cx="6686550" cy="682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bgerundetes Rechteck 15"/>
          <p:cNvSpPr/>
          <p:nvPr/>
        </p:nvSpPr>
        <p:spPr bwMode="auto">
          <a:xfrm>
            <a:off x="953598" y="1088594"/>
            <a:ext cx="2764388" cy="449224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100" dirty="0" smtClean="0">
                <a:solidFill>
                  <a:schemeClr val="tx1"/>
                </a:solidFill>
                <a:latin typeface="LMU CompatilFact" pitchFamily="2" charset="0"/>
              </a:rPr>
              <a:t>Theoretisches </a:t>
            </a:r>
            <a:r>
              <a:rPr lang="de-DE" sz="2100" dirty="0">
                <a:solidFill>
                  <a:schemeClr val="tx1"/>
                </a:solidFill>
                <a:latin typeface="LMU CompatilFact" pitchFamily="2" charset="0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el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506222"/>
                  </p:ext>
                </p:extLst>
              </p:nvPr>
            </p:nvGraphicFramePr>
            <p:xfrm>
              <a:off x="1689394" y="1781634"/>
              <a:ext cx="1836204" cy="195748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836204">
                      <a:extLst>
                        <a:ext uri="{9D8B030D-6E8A-4147-A177-3AD203B41FA5}">
                          <a16:colId xmlns:a16="http://schemas.microsoft.com/office/drawing/2014/main" val="1899081483"/>
                        </a:ext>
                      </a:extLst>
                    </a:gridCol>
                  </a:tblGrid>
                  <a:tr h="19574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de-DE" sz="1500" i="1" smtClean="0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500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lang="en-GB" sz="1500">
                                    <a:solidFill>
                                      <a:srgbClr val="0066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de-DE" sz="1500" i="1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500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1500">
                                    <a:solidFill>
                                      <a:srgbClr val="0066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de-DE" sz="1500" dirty="0" smtClean="0">
                            <a:solidFill>
                              <a:srgbClr val="006600"/>
                            </a:solidFill>
                            <a:effectLst/>
                            <a:latin typeface="Times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de-DE" sz="1500" i="1" smtClean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50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lang="en-GB" sz="150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de-DE" sz="1500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50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  <m:r>
                                  <a:rPr lang="en-GB" sz="150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de-DE" sz="1500" dirty="0" smtClean="0">
                            <a:solidFill>
                              <a:srgbClr val="006600"/>
                            </a:solidFill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de-DE" sz="1500" i="1" smtClean="0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500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1500">
                                    <a:solidFill>
                                      <a:srgbClr val="0066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de-DE" sz="1500" i="1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sz="1500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1500" i="1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de-DE" sz="1500" i="1">
                                            <a:solidFill>
                                              <a:srgbClr val="0066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500">
                                            <a:solidFill>
                                              <a:srgbClr val="0066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  <m:r>
                                      <a:rPr lang="en-GB" sz="1500">
                                        <a:solidFill>
                                          <a:srgbClr val="0066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de-DE" sz="1500" i="1">
                                            <a:solidFill>
                                              <a:srgbClr val="0066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500">
                                            <a:solidFill>
                                              <a:srgbClr val="0066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de-DE" sz="1500" dirty="0">
                            <a:solidFill>
                              <a:srgbClr val="006600"/>
                            </a:solidFill>
                            <a:effectLst/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800" dirty="0"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de-DE" sz="800" dirty="0" smtClean="0">
                            <a:effectLst/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de-DE" sz="800" dirty="0">
                            <a:effectLst/>
                            <a:latin typeface="Times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208277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el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506222"/>
                  </p:ext>
                </p:extLst>
              </p:nvPr>
            </p:nvGraphicFramePr>
            <p:xfrm>
              <a:off x="1689394" y="1781634"/>
              <a:ext cx="1836204" cy="195748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836204">
                      <a:extLst>
                        <a:ext uri="{9D8B030D-6E8A-4147-A177-3AD203B41FA5}">
                          <a16:colId xmlns:a16="http://schemas.microsoft.com/office/drawing/2014/main" val="1899081483"/>
                        </a:ext>
                      </a:extLst>
                    </a:gridCol>
                  </a:tblGrid>
                  <a:tr h="195748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51435" marR="51435" marT="0" marB="0"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2771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123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803737" y="1707654"/>
                <a:ext cx="6288543" cy="3841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5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5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:       </m:t>
                      </m:r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5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5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5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5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GB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5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5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5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GB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b>
                        <m:sSub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GB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sz="15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500" dirty="0">
                  <a:solidFill>
                    <a:srgbClr val="00660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de-DE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500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:               </m:t>
                      </m:r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5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5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5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5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5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5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1500" i="1" dirty="0">
                  <a:solidFill>
                    <a:srgbClr val="00660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5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5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5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5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5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5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5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5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5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sz="15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5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5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5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15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5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5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GB" sz="15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15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500" dirty="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5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7" y="1707654"/>
                <a:ext cx="6288543" cy="38418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bgerundetes Rechteck 5"/>
          <p:cNvSpPr/>
          <p:nvPr/>
        </p:nvSpPr>
        <p:spPr bwMode="auto">
          <a:xfrm>
            <a:off x="953598" y="1088594"/>
            <a:ext cx="2764388" cy="449224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100" dirty="0" smtClean="0">
                <a:solidFill>
                  <a:schemeClr val="tx1"/>
                </a:solidFill>
                <a:latin typeface="LMU CompatilFact" pitchFamily="2" charset="0"/>
              </a:rPr>
              <a:t>Theoretisches </a:t>
            </a:r>
            <a:r>
              <a:rPr lang="de-DE" sz="2100" dirty="0">
                <a:solidFill>
                  <a:schemeClr val="tx1"/>
                </a:solidFill>
                <a:latin typeface="LMU CompatilFact" pitchFamily="2" charset="0"/>
              </a:rPr>
              <a:t>Model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9" t="52800" r="3177" b="24801"/>
          <a:stretch/>
        </p:blipFill>
        <p:spPr>
          <a:xfrm>
            <a:off x="7020988" y="934439"/>
            <a:ext cx="2087516" cy="14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41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271959"/>
            <a:ext cx="4968552" cy="3772911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953598" y="1088594"/>
            <a:ext cx="2764388" cy="449224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100" dirty="0" smtClean="0">
                <a:solidFill>
                  <a:schemeClr val="tx1"/>
                </a:solidFill>
                <a:latin typeface="LMU CompatilFact" pitchFamily="2" charset="0"/>
              </a:rPr>
              <a:t>Theoretisches </a:t>
            </a:r>
            <a:r>
              <a:rPr lang="de-DE" sz="2100" dirty="0">
                <a:solidFill>
                  <a:schemeClr val="tx1"/>
                </a:solidFill>
                <a:latin typeface="LMU CompatilFact" pitchFamily="2" charset="0"/>
              </a:rPr>
              <a:t>Model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9" t="52800" r="3177" b="24801"/>
          <a:stretch/>
        </p:blipFill>
        <p:spPr>
          <a:xfrm>
            <a:off x="7020988" y="934439"/>
            <a:ext cx="2087516" cy="14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41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4" y="1106292"/>
            <a:ext cx="7074532" cy="36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3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11" y="950542"/>
            <a:ext cx="4463779" cy="3126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447764" y="4100085"/>
                <a:ext cx="4248472" cy="9689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2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de-DE" sz="12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2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2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2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2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2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2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2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2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de-DE" sz="12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2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2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2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2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2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2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2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2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4100085"/>
                <a:ext cx="4248472" cy="968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913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11" y="954584"/>
            <a:ext cx="4463779" cy="3118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447764" y="4100085"/>
                <a:ext cx="4248472" cy="9689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2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de-DE" sz="12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2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2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2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2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2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2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2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2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de-DE" sz="12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200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sz="12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200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DE" sz="1200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12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1200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sz="1200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20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200" i="1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GB" sz="1200">
                                          <a:solidFill>
                                            <a:srgbClr val="00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12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2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GB" sz="12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4100085"/>
                <a:ext cx="4248472" cy="968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475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8167"/>
            <a:ext cx="6398544" cy="327925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7524" y="1009060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Direkter Link: https://www.didaktik.physik.uni-muenchen.de/sims/magneticfield/index_de.html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108754" y="4371950"/>
            <a:ext cx="2556284" cy="646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44000" tIns="180000" bIns="216000" rtlCol="0">
            <a:spAutoFit/>
          </a:bodyPr>
          <a:lstStyle/>
          <a:p>
            <a:r>
              <a:rPr lang="de-DE" sz="1600" b="1" dirty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Freie Experimentierzeit</a:t>
            </a:r>
          </a:p>
        </p:txBody>
      </p:sp>
    </p:spTree>
    <p:extLst>
      <p:ext uri="{BB962C8B-B14F-4D97-AF65-F5344CB8AC3E}">
        <p14:creationId xmlns:p14="http://schemas.microsoft.com/office/powerpoint/2010/main" val="4170871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043608" y="1536165"/>
            <a:ext cx="705678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chemeClr val="tx1"/>
                </a:solidFill>
                <a:latin typeface="LMU CompatilFact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LMU CompatilFact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LMU CompatilFact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LMU CompatilFact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9pPr>
          </a:lstStyle>
          <a:p>
            <a:pPr marL="0" indent="0">
              <a:lnSpc>
                <a:spcPct val="200000"/>
              </a:lnSpc>
            </a:pPr>
            <a:r>
              <a:rPr lang="de-DE" altLang="de-DE" sz="1500" dirty="0" smtClean="0">
                <a:solidFill>
                  <a:srgbClr val="006C30"/>
                </a:solidFill>
              </a:rPr>
              <a:t>Ferngesteuertes und virtuelles Labor…</a:t>
            </a:r>
          </a:p>
          <a:p>
            <a:pPr marL="0" indent="0">
              <a:lnSpc>
                <a:spcPct val="200000"/>
              </a:lnSpc>
            </a:pPr>
            <a:r>
              <a:rPr lang="de-DE" altLang="de-DE" sz="1500" dirty="0" smtClean="0">
                <a:solidFill>
                  <a:srgbClr val="006C30"/>
                </a:solidFill>
              </a:rPr>
              <a:t>… mit dem das Feld eines Permanentmagneten präzise vermessen werden kann.</a:t>
            </a:r>
            <a:endParaRPr lang="de-DE" altLang="de-DE" sz="1500" dirty="0">
              <a:solidFill>
                <a:srgbClr val="006C30"/>
              </a:solidFill>
            </a:endParaRPr>
          </a:p>
          <a:p>
            <a:pPr marL="0" indent="0">
              <a:lnSpc>
                <a:spcPct val="200000"/>
              </a:lnSpc>
            </a:pPr>
            <a:r>
              <a:rPr lang="de-DE" altLang="de-DE" sz="1500" dirty="0">
                <a:solidFill>
                  <a:srgbClr val="006C30"/>
                </a:solidFill>
              </a:rPr>
              <a:t>… </a:t>
            </a:r>
            <a:r>
              <a:rPr lang="de-DE" altLang="de-DE" sz="1500" dirty="0" smtClean="0">
                <a:solidFill>
                  <a:srgbClr val="006C30"/>
                </a:solidFill>
              </a:rPr>
              <a:t>das verschiedene Möglichkeiten zur Messwertdarstellung bietet.</a:t>
            </a:r>
            <a:endParaRPr lang="de-DE" altLang="de-DE" sz="1500" dirty="0">
              <a:solidFill>
                <a:srgbClr val="006C30"/>
              </a:solidFill>
            </a:endParaRPr>
          </a:p>
          <a:p>
            <a:pPr marL="0" indent="0">
              <a:lnSpc>
                <a:spcPct val="200000"/>
              </a:lnSpc>
            </a:pPr>
            <a:r>
              <a:rPr lang="de-DE" altLang="de-DE" sz="1500" dirty="0">
                <a:solidFill>
                  <a:srgbClr val="006C30"/>
                </a:solidFill>
              </a:rPr>
              <a:t>… </a:t>
            </a:r>
            <a:r>
              <a:rPr lang="de-DE" altLang="de-DE" sz="1500" dirty="0" smtClean="0">
                <a:solidFill>
                  <a:srgbClr val="006C30"/>
                </a:solidFill>
              </a:rPr>
              <a:t>das Analyseoptionen bereitstellt.</a:t>
            </a:r>
            <a:endParaRPr lang="de-DE" altLang="de-DE" sz="1500" dirty="0">
              <a:solidFill>
                <a:srgbClr val="006C30"/>
              </a:solidFill>
            </a:endParaRPr>
          </a:p>
          <a:p>
            <a:pPr marL="0" indent="0">
              <a:lnSpc>
                <a:spcPct val="200000"/>
              </a:lnSpc>
            </a:pPr>
            <a:r>
              <a:rPr lang="de-DE" altLang="de-DE" sz="1500" dirty="0">
                <a:solidFill>
                  <a:srgbClr val="006C30"/>
                </a:solidFill>
              </a:rPr>
              <a:t>… </a:t>
            </a:r>
            <a:r>
              <a:rPr lang="de-DE" altLang="de-DE" sz="1500" dirty="0" smtClean="0">
                <a:solidFill>
                  <a:srgbClr val="006C30"/>
                </a:solidFill>
              </a:rPr>
              <a:t>das sowohl in der Schule als auch von zu Hause aus verwendet werden kann.</a:t>
            </a:r>
            <a:endParaRPr lang="de-DE" altLang="de-DE" sz="1500" dirty="0">
              <a:solidFill>
                <a:srgbClr val="006C3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940152" y="3867894"/>
            <a:ext cx="2915890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Vielen Dank für die Aufmerksamkeit</a:t>
            </a:r>
            <a:endParaRPr lang="de-DE" sz="2400" dirty="0">
              <a:solidFill>
                <a:srgbClr val="006C3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4294967295"/>
          </p:nvPr>
        </p:nvSpPr>
        <p:spPr>
          <a:xfrm>
            <a:off x="467544" y="1106438"/>
            <a:ext cx="6119813" cy="457200"/>
          </a:xfrm>
          <a:prstGeom prst="rect">
            <a:avLst/>
          </a:prstGeom>
        </p:spPr>
        <p:txBody>
          <a:bodyPr/>
          <a:lstStyle/>
          <a:p>
            <a:r>
              <a:rPr lang="de-DE" altLang="de-DE" dirty="0" smtClean="0"/>
              <a:t>Worüber dieser Workshop handelte: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496" y="4768865"/>
            <a:ext cx="720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rgbClr val="006C30"/>
                </a:solidFill>
                <a:latin typeface="LMU CompatilFact" pitchFamily="2" charset="0"/>
              </a:rPr>
              <a:t>Bei Fragen und Anmerkungen: </a:t>
            </a:r>
            <a:r>
              <a:rPr lang="de-DE" sz="1500" dirty="0" err="1" smtClean="0">
                <a:solidFill>
                  <a:srgbClr val="006C30"/>
                </a:solidFill>
                <a:latin typeface="LMU CompatilFact" pitchFamily="2" charset="0"/>
              </a:rPr>
              <a:t>E-mail</a:t>
            </a:r>
            <a:r>
              <a:rPr lang="de-DE" sz="1500" dirty="0">
                <a:solidFill>
                  <a:srgbClr val="006C30"/>
                </a:solidFill>
                <a:latin typeface="LMU CompatilFact" pitchFamily="2" charset="0"/>
              </a:rPr>
              <a:t>: christoph.hoyer@physik.uni-muenchen.de</a:t>
            </a:r>
          </a:p>
        </p:txBody>
      </p:sp>
    </p:spTree>
    <p:extLst>
      <p:ext uri="{BB962C8B-B14F-4D97-AF65-F5344CB8AC3E}">
        <p14:creationId xmlns:p14="http://schemas.microsoft.com/office/powerpoint/2010/main" val="1459847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1259632" y="1275606"/>
            <a:ext cx="6696744" cy="45664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Probleme beim Umgang mit Magnetfeldern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 bwMode="auto">
          <a:xfrm flipV="1">
            <a:off x="5067597" y="4154978"/>
            <a:ext cx="485775" cy="377429"/>
          </a:xfrm>
          <a:prstGeom prst="straightConnector1">
            <a:avLst/>
          </a:prstGeom>
          <a:noFill/>
          <a:ln w="41275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5652120" y="3363838"/>
            <a:ext cx="342900" cy="438150"/>
          </a:xfrm>
          <a:prstGeom prst="straightConnector1">
            <a:avLst/>
          </a:prstGeom>
          <a:noFill/>
          <a:ln w="41275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 flipH="1" flipV="1">
            <a:off x="6189093" y="3762697"/>
            <a:ext cx="432197" cy="681038"/>
          </a:xfrm>
          <a:prstGeom prst="straightConnector1">
            <a:avLst/>
          </a:prstGeom>
          <a:noFill/>
          <a:ln w="41275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H="1" flipV="1">
            <a:off x="5995020" y="4144889"/>
            <a:ext cx="85725" cy="298847"/>
          </a:xfrm>
          <a:prstGeom prst="straightConnector1">
            <a:avLst/>
          </a:prstGeom>
          <a:noFill/>
          <a:ln w="41275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flipV="1">
            <a:off x="5006803" y="3281686"/>
            <a:ext cx="410765" cy="82153"/>
          </a:xfrm>
          <a:prstGeom prst="straightConnector1">
            <a:avLst/>
          </a:prstGeom>
          <a:noFill/>
          <a:ln w="41275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2" descr="U:\Documents\Tagungsbeiträge\MPTL 2017\Powerpoint\upset-534103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83" y="3372172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134224" y="1843252"/>
            <a:ext cx="631809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Verwirrung über den Unterschied zwischen magnetischem und elektrischem Feld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Vektorfeldbeschreibung ist nicht intuitiv</a:t>
            </a:r>
            <a:endParaRPr lang="de-DE" dirty="0">
              <a:solidFill>
                <a:srgbClr val="006C3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27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1259632" y="1275606"/>
            <a:ext cx="6696744" cy="45664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Probleme beim Umgang mit Magnetfeldern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134224" y="1843252"/>
            <a:ext cx="6318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Verwirrung über den Unterschied zwischen magnetischem und elektrischem Feld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Vektorfeldbeschreibung ist nicht intuitiv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C3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Messwerte anhand von Feldlinienbildern darzustellen ist nicht problemlos möglich</a:t>
            </a:r>
            <a:endParaRPr lang="de-DE" dirty="0">
              <a:solidFill>
                <a:srgbClr val="006C3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" name="Abgerundete rechteckige Legende 16"/>
          <p:cNvSpPr/>
          <p:nvPr/>
        </p:nvSpPr>
        <p:spPr bwMode="auto">
          <a:xfrm>
            <a:off x="4716016" y="3291830"/>
            <a:ext cx="2466350" cy="720080"/>
          </a:xfrm>
          <a:prstGeom prst="wedgeRoundRectCallout">
            <a:avLst>
              <a:gd name="adj1" fmla="val 64942"/>
              <a:gd name="adj2" fmla="val -2920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36000"/>
          <a:lstStyle/>
          <a:p>
            <a:pPr>
              <a:defRPr/>
            </a:pPr>
            <a:r>
              <a:rPr lang="de-DE" sz="1350" dirty="0" smtClean="0"/>
              <a:t>Quantitative Feldlinienbilder zu zeichnen ist nicht so einfach!</a:t>
            </a:r>
            <a:endParaRPr lang="de-DE" sz="1350" dirty="0"/>
          </a:p>
        </p:txBody>
      </p:sp>
      <p:pic>
        <p:nvPicPr>
          <p:cNvPr id="18" name="Picture 3" descr="U:\Documents\Tagungsbeiträge\MPTL 2017\Powerpoint\tux-161406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06" y="3431003"/>
            <a:ext cx="1095375" cy="112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872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1957040" y="2764084"/>
            <a:ext cx="5207096" cy="40243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altLang="de-DE" dirty="0" smtClean="0"/>
              <a:t>Magnetische Felder in Schulbüchern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32" y="1255844"/>
            <a:ext cx="2421303" cy="12054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11" y="3445190"/>
            <a:ext cx="2509102" cy="7228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75606"/>
            <a:ext cx="2550008" cy="12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24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25" y="1851670"/>
            <a:ext cx="4148550" cy="206529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93938" y="3916965"/>
            <a:ext cx="415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dirty="0" smtClean="0"/>
              <a:t>Die farbliche Kennzeichnung</a:t>
            </a:r>
          </a:p>
          <a:p>
            <a:pPr marL="342900" indent="-342900">
              <a:buFontTx/>
              <a:buAutoNum type="alphaLcParenR"/>
            </a:pPr>
            <a:r>
              <a:rPr lang="de-DE" dirty="0" smtClean="0"/>
              <a:t>Das Feldlinienbild ist unvollständig</a:t>
            </a:r>
          </a:p>
          <a:p>
            <a:pPr marL="342900" indent="-342900">
              <a:buAutoNum type="alphaLcParenR"/>
            </a:pPr>
            <a:r>
              <a:rPr lang="de-DE" dirty="0" smtClean="0"/>
              <a:t>Die Symmetrie des Feldlinienbildes</a:t>
            </a:r>
          </a:p>
          <a:p>
            <a:pPr marL="342900" indent="-342900">
              <a:buAutoNum type="alphaLcParenR"/>
            </a:pPr>
            <a:r>
              <a:rPr lang="de-DE" dirty="0" smtClean="0"/>
              <a:t>nichts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3563888" y="2248121"/>
            <a:ext cx="2016224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563888" y="3292644"/>
            <a:ext cx="2016224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4294967295"/>
          </p:nvPr>
        </p:nvSpPr>
        <p:spPr>
          <a:xfrm>
            <a:off x="3217350" y="1275606"/>
            <a:ext cx="2866818" cy="40243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altLang="de-DE" dirty="0" smtClean="0"/>
              <a:t>Was ist hier falsch?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36800" y="4239004"/>
            <a:ext cx="3802467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r>
              <a:rPr lang="de-DE" dirty="0">
                <a:solidFill>
                  <a:srgbClr val="006C30"/>
                </a:solidFill>
                <a:ea typeface="MS PGothic" pitchFamily="34" charset="-128"/>
                <a:cs typeface="Arial" pitchFamily="34" charset="0"/>
              </a:rPr>
              <a:t>Das Feldlinienbild ist </a:t>
            </a:r>
            <a:r>
              <a:rPr lang="de-DE" dirty="0" smtClean="0">
                <a:solidFill>
                  <a:srgbClr val="006C30"/>
                </a:solidFill>
                <a:ea typeface="MS PGothic" pitchFamily="34" charset="-128"/>
                <a:cs typeface="Arial" pitchFamily="34" charset="0"/>
              </a:rPr>
              <a:t>unvollständig</a:t>
            </a:r>
            <a:endParaRPr lang="de-DE" dirty="0">
              <a:solidFill>
                <a:srgbClr val="006C3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76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06" y="2211710"/>
            <a:ext cx="5249189" cy="151216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65766" y="3867894"/>
            <a:ext cx="421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dirty="0" smtClean="0"/>
              <a:t>Die Symmetrie des Feldlinienbildes</a:t>
            </a:r>
          </a:p>
          <a:p>
            <a:pPr marL="342900" indent="-342900">
              <a:buAutoNum type="alphaLcParenR"/>
            </a:pPr>
            <a:r>
              <a:rPr lang="de-DE" dirty="0" smtClean="0"/>
              <a:t>Im Inneren gibt es keine Feldlinien</a:t>
            </a:r>
          </a:p>
          <a:p>
            <a:pPr marL="342900" indent="-342900">
              <a:buAutoNum type="alphaLcParenR"/>
            </a:pPr>
            <a:r>
              <a:rPr lang="de-DE" dirty="0" smtClean="0"/>
              <a:t>Die Richtung der Feldlinien</a:t>
            </a:r>
          </a:p>
          <a:p>
            <a:pPr marL="342900" indent="-342900">
              <a:buAutoNum type="alphaLcParenR"/>
            </a:pPr>
            <a:r>
              <a:rPr lang="de-DE" dirty="0" smtClean="0"/>
              <a:t>nichts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5652120" y="2211710"/>
            <a:ext cx="43204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3001326" y="2202036"/>
            <a:ext cx="43204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4294967295"/>
          </p:nvPr>
        </p:nvSpPr>
        <p:spPr>
          <a:xfrm>
            <a:off x="3217350" y="1275606"/>
            <a:ext cx="2866818" cy="40243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altLang="de-DE" dirty="0" smtClean="0"/>
              <a:t>Was ist hier falsch?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08000" y="4468058"/>
            <a:ext cx="3064385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 rtlCol="0">
            <a:spAutoFit/>
          </a:bodyPr>
          <a:lstStyle/>
          <a:p>
            <a:r>
              <a:rPr lang="de-DE" dirty="0" smtClean="0">
                <a:solidFill>
                  <a:srgbClr val="006C30"/>
                </a:solidFill>
                <a:ea typeface="MS PGothic" pitchFamily="34" charset="-128"/>
                <a:cs typeface="Arial" pitchFamily="34" charset="0"/>
              </a:rPr>
              <a:t>Die Richtung der Feldlinien</a:t>
            </a:r>
            <a:endParaRPr lang="de-DE" dirty="0">
              <a:solidFill>
                <a:srgbClr val="006C3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42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MU_CD_2018">
  <a:themeElements>
    <a:clrScheme name="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CC00"/>
      </a:accent1>
      <a:accent2>
        <a:srgbClr val="FF990F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8A0C"/>
      </a:accent6>
      <a:hlink>
        <a:srgbClr val="009900"/>
      </a:hlink>
      <a:folHlink>
        <a:srgbClr val="99CC00"/>
      </a:folHlink>
    </a:clrScheme>
    <a:fontScheme name="LMU">
      <a:majorFont>
        <a:latin typeface="LMU SabonNext Demi"/>
        <a:ea typeface=""/>
        <a:cs typeface=""/>
      </a:majorFont>
      <a:minorFont>
        <a:latin typeface="LMU CompatilFac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lnDef>
  </a:objectDefaults>
  <a:extraClrSchemeLst>
    <a:extraClrScheme>
      <a:clrScheme name="Praesentation_lmu_aktu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3">
        <a:dk1>
          <a:srgbClr val="000000"/>
        </a:dk1>
        <a:lt1>
          <a:srgbClr val="FFFFFF"/>
        </a:lt1>
        <a:dk2>
          <a:srgbClr val="4C4C4C"/>
        </a:dk2>
        <a:lt2>
          <a:srgbClr val="808080"/>
        </a:lt2>
        <a:accent1>
          <a:srgbClr val="FF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00"/>
        </a:accent6>
        <a:hlink>
          <a:srgbClr val="00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537</Words>
  <Application>Microsoft Office PowerPoint</Application>
  <PresentationFormat>Bildschirmpräsentation (16:9)</PresentationFormat>
  <Paragraphs>141</Paragraphs>
  <Slides>48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48</vt:i4>
      </vt:variant>
    </vt:vector>
  </HeadingPairs>
  <TitlesOfParts>
    <vt:vector size="60" baseType="lpstr">
      <vt:lpstr>MS PGothic</vt:lpstr>
      <vt:lpstr>Arial</vt:lpstr>
      <vt:lpstr>Calibri</vt:lpstr>
      <vt:lpstr>Cambria Math</vt:lpstr>
      <vt:lpstr>LMU CompatilFact</vt:lpstr>
      <vt:lpstr>LMU SabonNext Demi</vt:lpstr>
      <vt:lpstr>Times</vt:lpstr>
      <vt:lpstr>Times New Roman</vt:lpstr>
      <vt:lpstr>Wingdings</vt:lpstr>
      <vt:lpstr>LMU_CD_2018</vt:lpstr>
      <vt:lpstr>think-cell Folie</vt:lpstr>
      <vt:lpstr>Artwork</vt:lpstr>
      <vt:lpstr>Messung, Visualisierung und Analyse des Feldes eines Permanentmagneten im Onlineexperiment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Messung, Visualisierung und Analyse des Feldes eines Permanentmagneten im Onlineexperiment</dc:title>
  <dc:creator>Christoph Hoyer</dc:creator>
  <cp:lastModifiedBy>Christoph Hoyer</cp:lastModifiedBy>
  <cp:revision>47</cp:revision>
  <cp:lastPrinted>2015-10-21T13:20:21Z</cp:lastPrinted>
  <dcterms:created xsi:type="dcterms:W3CDTF">2020-10-12T21:46:22Z</dcterms:created>
  <dcterms:modified xsi:type="dcterms:W3CDTF">2020-10-15T08:39:17Z</dcterms:modified>
</cp:coreProperties>
</file>